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8" r:id="rId8"/>
    <p:sldId id="259" r:id="rId9"/>
    <p:sldId id="262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7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tn@&#1096;&#1082;&#1086;&#1083;&#1072;115.&#1088;&#1092;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752600"/>
            <a:ext cx="7772400" cy="1830388"/>
          </a:xfrm>
        </p:spPr>
        <p:txBody>
          <a:bodyPr>
            <a:normAutofit fontScale="90000"/>
          </a:bodyPr>
          <a:lstStyle/>
          <a:p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Проектно – исследовательская деятельность</a:t>
            </a:r>
            <a:b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при формировании УУД  на уроках химии.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0_ac511_5ddae14e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3929066"/>
            <a:ext cx="142875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2400" dirty="0" smtClean="0"/>
              <a:t>Секреты стекла.</a:t>
            </a:r>
          </a:p>
          <a:p>
            <a:pPr lvl="0"/>
            <a:r>
              <a:rPr lang="ru-RU" sz="2400" dirty="0" smtClean="0"/>
              <a:t>Тайны зеркала</a:t>
            </a:r>
          </a:p>
          <a:p>
            <a:pPr lvl="0"/>
            <a:r>
              <a:rPr lang="ru-RU" sz="2400" dirty="0" smtClean="0"/>
              <a:t>Экологически опасные факторы в быту</a:t>
            </a:r>
          </a:p>
          <a:p>
            <a:pPr lvl="0"/>
            <a:r>
              <a:rPr lang="ru-RU" sz="2400" dirty="0" smtClean="0"/>
              <a:t>Химия самоцветов.</a:t>
            </a:r>
          </a:p>
          <a:p>
            <a:pPr lvl="0"/>
            <a:r>
              <a:rPr lang="ru-RU" sz="2400" dirty="0" smtClean="0"/>
              <a:t>Вода - уникальное вещество планеты.</a:t>
            </a:r>
          </a:p>
          <a:p>
            <a:pPr lvl="0"/>
            <a:r>
              <a:rPr lang="ru-RU" sz="2400" dirty="0" smtClean="0"/>
              <a:t>Минеральная вода Красноярского края</a:t>
            </a:r>
          </a:p>
          <a:p>
            <a:pPr lvl="0"/>
            <a:r>
              <a:rPr lang="ru-RU" sz="2400" dirty="0" smtClean="0"/>
              <a:t>Аммиак.</a:t>
            </a:r>
          </a:p>
          <a:p>
            <a:pPr lvl="0"/>
            <a:r>
              <a:rPr lang="ru-RU" sz="2400" dirty="0" smtClean="0"/>
              <a:t>Химия и удобрения</a:t>
            </a:r>
          </a:p>
          <a:p>
            <a:pPr lvl="0"/>
            <a:r>
              <a:rPr lang="ru-RU" sz="2400" dirty="0" smtClean="0"/>
              <a:t>Химия и защита окружающей среды.</a:t>
            </a:r>
          </a:p>
          <a:p>
            <a:pPr lvl="0"/>
            <a:r>
              <a:rPr lang="ru-RU" sz="2400" dirty="0" smtClean="0"/>
              <a:t>Мел-это…</a:t>
            </a:r>
          </a:p>
          <a:p>
            <a:pPr lvl="0"/>
            <a:r>
              <a:rPr lang="ru-RU" sz="2400" dirty="0" smtClean="0"/>
              <a:t>Химия в художественных произведениях.</a:t>
            </a:r>
          </a:p>
          <a:p>
            <a:pPr lvl="0"/>
            <a:r>
              <a:rPr lang="ru-RU" sz="2400" dirty="0" smtClean="0"/>
              <a:t>Непростая газировка.</a:t>
            </a:r>
          </a:p>
          <a:p>
            <a:pPr lvl="0"/>
            <a:r>
              <a:rPr lang="ru-RU" sz="2400" dirty="0" smtClean="0"/>
              <a:t>Обыкновенная и необыкновенная  соль.</a:t>
            </a:r>
          </a:p>
          <a:p>
            <a:pPr lvl="0"/>
            <a:r>
              <a:rPr lang="ru-RU" sz="2400" dirty="0" smtClean="0"/>
              <a:t>Металлы Красноярского края.</a:t>
            </a:r>
          </a:p>
          <a:p>
            <a:pPr lvl="0"/>
            <a:r>
              <a:rPr lang="ru-RU" sz="2400" dirty="0" smtClean="0"/>
              <a:t>Проблема бытовых отходов</a:t>
            </a:r>
          </a:p>
          <a:p>
            <a:pPr lvl="0"/>
            <a:r>
              <a:rPr lang="ru-RU" sz="2400" dirty="0" smtClean="0"/>
              <a:t>Галогены в быту</a:t>
            </a:r>
          </a:p>
          <a:p>
            <a:pPr lvl="0"/>
            <a:r>
              <a:rPr lang="ru-RU" sz="2400" dirty="0" smtClean="0"/>
              <a:t> Кремний. История и современность.</a:t>
            </a:r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0" dirty="0" smtClean="0">
                <a:effectLst/>
                <a:latin typeface="Times New Roman" pitchFamily="18" charset="0"/>
                <a:cs typeface="Times New Roman" pitchFamily="18" charset="0"/>
              </a:rPr>
              <a:t>Темы для проектов 9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400" dirty="0" smtClean="0"/>
              <a:t>Секреты углеводов</a:t>
            </a:r>
          </a:p>
          <a:p>
            <a:pPr lvl="0"/>
            <a:r>
              <a:rPr lang="ru-RU" sz="2400" dirty="0" smtClean="0"/>
              <a:t>Эфирные масла. История и современность</a:t>
            </a:r>
          </a:p>
          <a:p>
            <a:pPr lvl="0"/>
            <a:r>
              <a:rPr lang="ru-RU" sz="2400" dirty="0" smtClean="0"/>
              <a:t>Экологически опасные факторы в быту</a:t>
            </a:r>
          </a:p>
          <a:p>
            <a:pPr lvl="0"/>
            <a:r>
              <a:rPr lang="ru-RU" sz="2400" dirty="0" smtClean="0"/>
              <a:t> Полимеры. Польза и вред</a:t>
            </a:r>
          </a:p>
          <a:p>
            <a:pPr lvl="0"/>
            <a:r>
              <a:rPr lang="ru-RU" sz="2400" dirty="0" smtClean="0"/>
              <a:t>Минеральная вода Красноярского края</a:t>
            </a:r>
          </a:p>
          <a:p>
            <a:pPr lvl="0"/>
            <a:r>
              <a:rPr lang="ru-RU" sz="2400" dirty="0" smtClean="0"/>
              <a:t> Топливо и защита окружающей среды</a:t>
            </a:r>
          </a:p>
          <a:p>
            <a:pPr lvl="0"/>
            <a:r>
              <a:rPr lang="ru-RU" sz="2400" dirty="0" smtClean="0"/>
              <a:t>Химия и защита окружающей среды.</a:t>
            </a:r>
          </a:p>
          <a:p>
            <a:pPr lvl="0"/>
            <a:r>
              <a:rPr lang="ru-RU" sz="2400" dirty="0" smtClean="0"/>
              <a:t>Химия в художественных произведениях.</a:t>
            </a:r>
          </a:p>
          <a:p>
            <a:pPr lvl="0"/>
            <a:r>
              <a:rPr lang="ru-RU" sz="2400" dirty="0" smtClean="0"/>
              <a:t>Пластмассы. Переработка.</a:t>
            </a:r>
          </a:p>
          <a:p>
            <a:pPr lvl="0"/>
            <a:r>
              <a:rPr lang="ru-RU" sz="2400" dirty="0" smtClean="0"/>
              <a:t>Проблема бытовых отходов</a:t>
            </a:r>
          </a:p>
          <a:p>
            <a:pPr lvl="0"/>
            <a:r>
              <a:rPr lang="ru-RU" sz="2400" dirty="0" smtClean="0"/>
              <a:t> Бумага из макулатуры.</a:t>
            </a:r>
          </a:p>
          <a:p>
            <a:pPr lvl="0"/>
            <a:r>
              <a:rPr lang="ru-RU" sz="2400" dirty="0" smtClean="0"/>
              <a:t>Мыло своими руками.</a:t>
            </a:r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0" dirty="0" smtClean="0">
                <a:effectLst/>
                <a:latin typeface="Times New Roman" pitchFamily="18" charset="0"/>
                <a:cs typeface="Times New Roman" pitchFamily="18" charset="0"/>
              </a:rPr>
              <a:t>Темы для проектов 10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800" b="1" dirty="0" smtClean="0"/>
              <a:t>Цель:</a:t>
            </a:r>
            <a:r>
              <a:rPr lang="ru-RU" sz="2800" dirty="0" smtClean="0"/>
              <a:t> создание условий для успешного освоения учениками основ проектно-исследовательской деятельности.</a:t>
            </a:r>
          </a:p>
          <a:p>
            <a:r>
              <a:rPr lang="ru-RU" sz="2800" b="1" dirty="0" smtClean="0"/>
              <a:t>Задачи:</a:t>
            </a:r>
            <a:endParaRPr lang="ru-RU" sz="2800" dirty="0" smtClean="0"/>
          </a:p>
          <a:p>
            <a:pPr lvl="0"/>
            <a:r>
              <a:rPr lang="ru-RU" sz="2800" dirty="0" smtClean="0"/>
              <a:t>формировать представление об  проектно -исследовательском обучении как способе учебной деятельности;</a:t>
            </a:r>
          </a:p>
          <a:p>
            <a:pPr lvl="0"/>
            <a:r>
              <a:rPr lang="ru-RU" sz="2800" dirty="0" smtClean="0"/>
              <a:t>формировать и развивать умения и навыки исследовательского поиска;</a:t>
            </a:r>
          </a:p>
          <a:p>
            <a:pPr lvl="0"/>
            <a:r>
              <a:rPr lang="ru-RU" sz="2800" dirty="0" smtClean="0"/>
              <a:t>развивать познавательные потребности и способности, </a:t>
            </a:r>
            <a:r>
              <a:rPr lang="ru-RU" sz="2800" dirty="0" err="1" smtClean="0"/>
              <a:t>креативность</a:t>
            </a:r>
            <a:r>
              <a:rPr lang="ru-RU" sz="2800" dirty="0" smtClean="0"/>
              <a:t>,</a:t>
            </a:r>
          </a:p>
          <a:p>
            <a:pPr lvl="0"/>
            <a:r>
              <a:rPr lang="ru-RU" sz="2800" dirty="0" smtClean="0"/>
              <a:t>развивать коммуникативные навыки (партнерское общение);</a:t>
            </a:r>
          </a:p>
          <a:p>
            <a:pPr lvl="0"/>
            <a:r>
              <a:rPr lang="ru-RU" sz="2800" dirty="0" smtClean="0"/>
              <a:t>формировать навыки работы с информацией (сбор, систематизация, хранение, использование);</a:t>
            </a:r>
          </a:p>
          <a:p>
            <a:pPr lvl="0"/>
            <a:r>
              <a:rPr lang="ru-RU" sz="2800" dirty="0" smtClean="0"/>
              <a:t>формировать умения оценивать свои возможности, осознавать свои интересы и делать осознанный выбор.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ФГОС общего образования:</a:t>
            </a:r>
            <a:br>
              <a:rPr lang="ru-RU" sz="2700" b="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 необходимо формировать </a:t>
            </a:r>
            <a:r>
              <a:rPr lang="ru-RU" sz="2700" b="0" dirty="0" err="1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2700" b="0" dirty="0" smtClean="0">
                <a:solidFill>
                  <a:schemeClr val="accent4"/>
                </a:solidFill>
                <a:effectLst/>
                <a:latin typeface="Times New Roman" pitchFamily="18" charset="0"/>
                <a:cs typeface="Times New Roman" pitchFamily="18" charset="0"/>
              </a:rPr>
              <a:t> умения и навыки как основу учебной деятельности</a:t>
            </a:r>
            <a:r>
              <a:rPr lang="ru-RU" dirty="0" smtClean="0">
                <a:solidFill>
                  <a:schemeClr val="accent4"/>
                </a:solidFill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u="sng" dirty="0" smtClean="0"/>
              <a:t>Октябрь</a:t>
            </a:r>
            <a:endParaRPr lang="ru-RU" dirty="0" smtClean="0"/>
          </a:p>
          <a:p>
            <a:r>
              <a:rPr lang="ru-RU" dirty="0" smtClean="0"/>
              <a:t>Мотивация, знакомство со структурой проекта</a:t>
            </a:r>
          </a:p>
          <a:p>
            <a:r>
              <a:rPr lang="ru-RU" dirty="0" smtClean="0"/>
              <a:t> </a:t>
            </a:r>
            <a:r>
              <a:rPr lang="ru-RU" i="1" u="sng" dirty="0" smtClean="0"/>
              <a:t>15 ноября</a:t>
            </a:r>
            <a:endParaRPr lang="ru-RU" dirty="0" smtClean="0"/>
          </a:p>
          <a:p>
            <a:r>
              <a:rPr lang="ru-RU" dirty="0" smtClean="0"/>
              <a:t>1 этап – консультации с педагогом и сдача структуры проекта: Можно консультироваться по электронной почте: </a:t>
            </a:r>
            <a:r>
              <a:rPr lang="ru-RU" u="sng" dirty="0" smtClean="0">
                <a:hlinkClick r:id="rId2"/>
              </a:rPr>
              <a:t>ktn@школа115.рф</a:t>
            </a:r>
            <a:endParaRPr lang="ru-RU" dirty="0" smtClean="0"/>
          </a:p>
          <a:p>
            <a:r>
              <a:rPr lang="ru-RU" i="1" u="sng" dirty="0" smtClean="0"/>
              <a:t>до 20.12</a:t>
            </a:r>
            <a:endParaRPr lang="ru-RU" dirty="0" smtClean="0"/>
          </a:p>
          <a:p>
            <a:r>
              <a:rPr lang="ru-RU" dirty="0" smtClean="0"/>
              <a:t>2 этап-  сдача проектов.</a:t>
            </a:r>
          </a:p>
          <a:p>
            <a:r>
              <a:rPr lang="ru-RU" i="1" u="sng" dirty="0" smtClean="0"/>
              <a:t>Декабрь, март, май последняя неделя</a:t>
            </a:r>
            <a:endParaRPr lang="ru-RU" dirty="0" smtClean="0"/>
          </a:p>
          <a:p>
            <a:r>
              <a:rPr lang="ru-RU" dirty="0" smtClean="0"/>
              <a:t>3 этап-   Защита проектов.</a:t>
            </a:r>
          </a:p>
          <a:p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>Этапы работы</a:t>
            </a:r>
            <a:endParaRPr lang="ru-RU" sz="32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должны  быть  творчески представлены в виде: </a:t>
            </a:r>
          </a:p>
          <a:p>
            <a:r>
              <a:rPr lang="ru-RU" dirty="0" smtClean="0"/>
              <a:t>видеофильма, презентации, альбома,  компьютерной газеты, </a:t>
            </a:r>
          </a:p>
          <a:p>
            <a:r>
              <a:rPr lang="ru-RU" dirty="0" smtClean="0"/>
              <a:t> доклада, рекламного проспекта,</a:t>
            </a:r>
          </a:p>
          <a:p>
            <a:r>
              <a:rPr lang="ru-RU" dirty="0" smtClean="0"/>
              <a:t> буклета, стенгазеты,  плаката, </a:t>
            </a:r>
          </a:p>
          <a:p>
            <a:r>
              <a:rPr lang="ru-RU" dirty="0" smtClean="0"/>
              <a:t>инструкции, другое.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0" dirty="0" smtClean="0">
                <a:effectLst/>
                <a:latin typeface="Times New Roman" pitchFamily="18" charset="0"/>
                <a:cs typeface="Times New Roman" pitchFamily="18" charset="0"/>
              </a:rPr>
              <a:t>Результаты выполненных проектов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5 – за содержание  и оформление /наличие  всех разделов структуры проекта, оформление итогового продукта в соответствии с правилами/;</a:t>
            </a:r>
          </a:p>
          <a:p>
            <a:r>
              <a:rPr lang="ru-RU" dirty="0" smtClean="0"/>
              <a:t>5 – представление проекта всеми членами команды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Критерии оценки: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Раздел проекта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Вопросы, рассматриваемые в данном разделе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Тема проекта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Чем собираемся заниматься?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Почему это необходимо?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Что необходимо изучить?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По каким «углом зрения» рассматривается объект?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Цель (цели) проекта –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Что мы получим в результате проекта?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Задачи проекта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Что необходимо сделать для достижения цели проекта?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Гипотеза исследования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Что будет, если…?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>Структура проекта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Раздел проекта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Описание проекта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чем заключается основная идея проекта и как она будет воплощена практически?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Участники и партнеры проекта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Кто будет реализовывать проект? Кто будет помогать и поддерживать?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Этапы и календарный план реализации проекта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Кто, когда, и что будет делать?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Какие изменения произойдут в результате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Авторы проекта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Кто разработал данный проект?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Перспективы развития проекта</a:t>
            </a:r>
          </a:p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Какие новые направления деятельности возможны?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0" dirty="0" smtClean="0">
                <a:effectLst/>
                <a:latin typeface="Times New Roman" pitchFamily="18" charset="0"/>
                <a:cs typeface="Times New Roman" pitchFamily="18" charset="0"/>
              </a:rPr>
              <a:t>Структура проекта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Библиотеки, музей, Интернет, практическая деятельность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dirty="0" smtClean="0">
                <a:effectLst/>
                <a:latin typeface="Times New Roman" pitchFamily="18" charset="0"/>
                <a:cs typeface="Times New Roman" pitchFamily="18" charset="0"/>
              </a:rPr>
              <a:t> Где искать информацию?</a:t>
            </a:r>
            <a:endParaRPr lang="ru-RU" sz="36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2400" dirty="0" smtClean="0"/>
              <a:t>Химия вокруг нас. Домашняя аптечка.</a:t>
            </a:r>
          </a:p>
          <a:p>
            <a:pPr lvl="0"/>
            <a:r>
              <a:rPr lang="ru-RU" sz="2400" dirty="0" smtClean="0"/>
              <a:t>Бытовая химия в моей квартире.</a:t>
            </a:r>
          </a:p>
          <a:p>
            <a:pPr lvl="0"/>
            <a:r>
              <a:rPr lang="ru-RU" sz="2400" dirty="0" smtClean="0"/>
              <a:t>Кристаллы в природе.</a:t>
            </a:r>
          </a:p>
          <a:p>
            <a:pPr lvl="0"/>
            <a:r>
              <a:rPr lang="ru-RU" sz="2400" dirty="0" smtClean="0"/>
              <a:t>Вода - уникальное вещество планеты.</a:t>
            </a:r>
          </a:p>
          <a:p>
            <a:pPr lvl="0"/>
            <a:r>
              <a:rPr lang="ru-RU" sz="2400" dirty="0" smtClean="0"/>
              <a:t>Минеральная вода Красноярского края</a:t>
            </a:r>
          </a:p>
          <a:p>
            <a:pPr lvl="0"/>
            <a:r>
              <a:rPr lang="ru-RU" sz="2400" dirty="0" smtClean="0"/>
              <a:t>Химия и косметика</a:t>
            </a:r>
          </a:p>
          <a:p>
            <a:pPr lvl="0"/>
            <a:r>
              <a:rPr lang="ru-RU" sz="2400" dirty="0" smtClean="0"/>
              <a:t>Химия и пища</a:t>
            </a:r>
          </a:p>
          <a:p>
            <a:pPr lvl="0"/>
            <a:r>
              <a:rPr lang="ru-RU" sz="2400" dirty="0" smtClean="0"/>
              <a:t>Химия и защита окружающей среды.</a:t>
            </a:r>
          </a:p>
          <a:p>
            <a:pPr lvl="0"/>
            <a:r>
              <a:rPr lang="ru-RU" sz="2400" dirty="0" smtClean="0"/>
              <a:t>Мел-это…</a:t>
            </a:r>
          </a:p>
          <a:p>
            <a:pPr lvl="0"/>
            <a:r>
              <a:rPr lang="ru-RU" sz="2400" dirty="0" smtClean="0"/>
              <a:t>Мыло своими руками.</a:t>
            </a:r>
          </a:p>
          <a:p>
            <a:pPr lvl="0"/>
            <a:r>
              <a:rPr lang="ru-RU" sz="2400" dirty="0" smtClean="0"/>
              <a:t>Химия в художественных произведениях.</a:t>
            </a:r>
          </a:p>
          <a:p>
            <a:pPr lvl="0"/>
            <a:r>
              <a:rPr lang="ru-RU" sz="2400" dirty="0" smtClean="0"/>
              <a:t>Непростая газировка.</a:t>
            </a:r>
          </a:p>
          <a:p>
            <a:pPr lvl="0"/>
            <a:r>
              <a:rPr lang="ru-RU" sz="2400" dirty="0" smtClean="0"/>
              <a:t>Обыкновенная и необыкновенная  соль.</a:t>
            </a:r>
          </a:p>
          <a:p>
            <a:pPr lvl="0"/>
            <a:r>
              <a:rPr lang="ru-RU" sz="2400" dirty="0" smtClean="0"/>
              <a:t>…</a:t>
            </a:r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0" dirty="0" smtClean="0">
                <a:effectLst/>
                <a:latin typeface="Times New Roman" pitchFamily="18" charset="0"/>
                <a:cs typeface="Times New Roman" pitchFamily="18" charset="0"/>
              </a:rPr>
              <a:t>Темы для проектов 8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Шаблоны по химии</Template>
  <TotalTime>150</TotalTime>
  <Words>426</Words>
  <Application>Microsoft Office PowerPoint</Application>
  <PresentationFormat>Экран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Проектно – исследовательская деятельность при формировании УУД  на уроках химии. </vt:lpstr>
      <vt:lpstr>ФГОС общего образования:  необходимо формировать общеучебные умения и навыки как основу учебной деятельности.  </vt:lpstr>
      <vt:lpstr>Этапы работы</vt:lpstr>
      <vt:lpstr>Результаты выполненных проектов </vt:lpstr>
      <vt:lpstr>Критерии оценки: </vt:lpstr>
      <vt:lpstr>Структура проекта </vt:lpstr>
      <vt:lpstr>Структура проекта </vt:lpstr>
      <vt:lpstr> Где искать информацию?</vt:lpstr>
      <vt:lpstr>Темы для проектов 8 класс </vt:lpstr>
      <vt:lpstr>Темы для проектов 9 класс </vt:lpstr>
      <vt:lpstr>Темы для проектов 10 класс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химии.</dc:title>
  <dc:creator>admin</dc:creator>
  <cp:lastModifiedBy>Пользователь</cp:lastModifiedBy>
  <cp:revision>26</cp:revision>
  <dcterms:created xsi:type="dcterms:W3CDTF">2020-11-28T03:39:02Z</dcterms:created>
  <dcterms:modified xsi:type="dcterms:W3CDTF">2021-04-13T02:21:05Z</dcterms:modified>
</cp:coreProperties>
</file>